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4" r:id="rId1"/>
  </p:sldMasterIdLst>
  <p:notesMasterIdLst>
    <p:notesMasterId r:id="rId19"/>
  </p:notesMasterIdLst>
  <p:handoutMasterIdLst>
    <p:handoutMasterId r:id="rId20"/>
  </p:handoutMasterIdLst>
  <p:sldIdLst>
    <p:sldId id="341" r:id="rId2"/>
    <p:sldId id="470" r:id="rId3"/>
    <p:sldId id="496" r:id="rId4"/>
    <p:sldId id="475" r:id="rId5"/>
    <p:sldId id="494" r:id="rId6"/>
    <p:sldId id="498" r:id="rId7"/>
    <p:sldId id="495" r:id="rId8"/>
    <p:sldId id="497" r:id="rId9"/>
    <p:sldId id="480" r:id="rId10"/>
    <p:sldId id="488" r:id="rId11"/>
    <p:sldId id="487" r:id="rId12"/>
    <p:sldId id="479" r:id="rId13"/>
    <p:sldId id="500" r:id="rId14"/>
    <p:sldId id="501" r:id="rId15"/>
    <p:sldId id="502" r:id="rId16"/>
    <p:sldId id="499" r:id="rId17"/>
    <p:sldId id="503" r:id="rId18"/>
  </p:sldIdLst>
  <p:sldSz cx="9144000" cy="5143500" type="screen16x9"/>
  <p:notesSz cx="6797675" cy="9928225"/>
  <p:embeddedFontLst>
    <p:embeddedFont>
      <p:font typeface="Impact" pitchFamily="34" charset="0"/>
      <p:regular r:id="rId21"/>
    </p:embeddedFont>
    <p:embeddedFont>
      <p:font typeface="MV Boli" pitchFamily="2" charset="0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DejaVu Serif" charset="0"/>
      <p:regular r:id="rId27"/>
      <p:bold r:id="rId28"/>
      <p:italic r:id="rId29"/>
      <p:boldItalic r:id="rId30"/>
    </p:embeddedFont>
    <p:embeddedFont>
      <p:font typeface="Liberation Sans Narrow" charset="0"/>
      <p:regular r:id="rId31"/>
      <p:bold r:id="rId32"/>
      <p:italic r:id="rId33"/>
      <p:boldItalic r:id="rId34"/>
    </p:embeddedFont>
    <p:embeddedFont>
      <p:font typeface="Helvetica" charset="0"/>
      <p:regular r:id="rId35"/>
      <p:bold r:id="rId36"/>
      <p:italic r:id="rId37"/>
      <p:boldItalic r:id="rId38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67CF3D"/>
    <a:srgbClr val="000099"/>
    <a:srgbClr val="EAEAEA"/>
    <a:srgbClr val="FFE269"/>
    <a:srgbClr val="FFCC00"/>
    <a:srgbClr val="FFFF99"/>
    <a:srgbClr val="F5F5F5"/>
    <a:srgbClr val="DDDDDD"/>
    <a:srgbClr val="E7806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250" autoAdjust="0"/>
    <p:restoredTop sz="95652" autoAdjust="0"/>
  </p:normalViewPr>
  <p:slideViewPr>
    <p:cSldViewPr>
      <p:cViewPr>
        <p:scale>
          <a:sx n="82" d="100"/>
          <a:sy n="82" d="100"/>
        </p:scale>
        <p:origin x="-2454" y="-11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perspective val="30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обслужено за 1 квартал 2022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Нолинский</c:v>
                </c:pt>
                <c:pt idx="1">
                  <c:v>Сунский</c:v>
                </c:pt>
                <c:pt idx="2">
                  <c:v>Немский</c:v>
                </c:pt>
                <c:pt idx="3">
                  <c:v>Кильмезский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840</c:v>
                </c:pt>
                <c:pt idx="1">
                  <c:v>400</c:v>
                </c:pt>
                <c:pt idx="2">
                  <c:v>400</c:v>
                </c:pt>
                <c:pt idx="3">
                  <c:v>503</c:v>
                </c:pt>
              </c:numCache>
            </c:numRef>
          </c:val>
        </c:ser>
        <c:gapWidth val="100"/>
        <c:shape val="box"/>
        <c:axId val="159610368"/>
        <c:axId val="159608832"/>
        <c:axId val="0"/>
      </c:bar3DChart>
      <c:valAx>
        <c:axId val="159608832"/>
        <c:scaling>
          <c:orientation val="minMax"/>
        </c:scaling>
        <c:axPos val="b"/>
        <c:majorGridlines/>
        <c:numFmt formatCode="General" sourceLinked="1"/>
        <c:tickLblPos val="nextTo"/>
        <c:crossAx val="159610368"/>
        <c:crosses val="autoZero"/>
        <c:crossBetween val="between"/>
      </c:valAx>
      <c:catAx>
        <c:axId val="159610368"/>
        <c:scaling>
          <c:orientation val="minMax"/>
        </c:scaling>
        <c:axPos val="l"/>
        <c:tickLblPos val="nextTo"/>
        <c:crossAx val="159608832"/>
        <c:crosses val="autoZero"/>
        <c:auto val="1"/>
        <c:lblAlgn val="ctr"/>
        <c:lblOffset val="100"/>
      </c:catAx>
    </c:plotArea>
    <c:legend>
      <c:legendPos val="t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несовершеннолетние в ТЖС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Нолински</c:v>
                </c:pt>
                <c:pt idx="1">
                  <c:v>Сунский </c:v>
                </c:pt>
                <c:pt idx="2">
                  <c:v>Немский </c:v>
                </c:pt>
                <c:pt idx="3">
                  <c:v>Кильмезский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175</c:v>
                </c:pt>
                <c:pt idx="1">
                  <c:v>109</c:v>
                </c:pt>
                <c:pt idx="2">
                  <c:v>255</c:v>
                </c:pt>
                <c:pt idx="3">
                  <c:v>191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Несовершеннолетние в  СОП (правонарушители)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Нолински</c:v>
                </c:pt>
                <c:pt idx="1">
                  <c:v>Сунский </c:v>
                </c:pt>
                <c:pt idx="2">
                  <c:v>Немский </c:v>
                </c:pt>
                <c:pt idx="3">
                  <c:v>Кильмезский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30</c:v>
                </c:pt>
                <c:pt idx="1">
                  <c:v>23</c:v>
                </c:pt>
                <c:pt idx="2">
                  <c:v>13</c:v>
                </c:pt>
                <c:pt idx="3">
                  <c:v>26</c:v>
                </c:pt>
              </c:numCache>
            </c:numRef>
          </c:val>
        </c:ser>
        <c:axId val="163373440"/>
        <c:axId val="163374976"/>
      </c:barChart>
      <c:catAx>
        <c:axId val="163373440"/>
        <c:scaling>
          <c:orientation val="minMax"/>
        </c:scaling>
        <c:axPos val="b"/>
        <c:tickLblPos val="nextTo"/>
        <c:crossAx val="163374976"/>
        <c:crosses val="autoZero"/>
        <c:auto val="1"/>
        <c:lblAlgn val="ctr"/>
        <c:lblOffset val="100"/>
      </c:catAx>
      <c:valAx>
        <c:axId val="163374976"/>
        <c:scaling>
          <c:orientation val="minMax"/>
        </c:scaling>
        <c:axPos val="l"/>
        <c:majorGridlines/>
        <c:numFmt formatCode="General" sourceLinked="1"/>
        <c:tickLblPos val="nextTo"/>
        <c:crossAx val="163373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122794546515062"/>
          <c:y val="8.6807899012623618E-2"/>
          <c:w val="0.32488316564596226"/>
          <c:h val="0.85812992125984355"/>
        </c:manualLayout>
      </c:layout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кол.во  клубов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Нолинский</c:v>
                </c:pt>
                <c:pt idx="1">
                  <c:v>Сунский</c:v>
                </c:pt>
                <c:pt idx="2">
                  <c:v>Немский </c:v>
                </c:pt>
                <c:pt idx="3">
                  <c:v>Кильмезский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кол.во  участников в  2022 г.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Нолинский</c:v>
                </c:pt>
                <c:pt idx="1">
                  <c:v>Сунский</c:v>
                </c:pt>
                <c:pt idx="2">
                  <c:v>Немский </c:v>
                </c:pt>
                <c:pt idx="3">
                  <c:v>Кильмезский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125</c:v>
                </c:pt>
                <c:pt idx="1">
                  <c:v>69</c:v>
                </c:pt>
                <c:pt idx="2">
                  <c:v>29</c:v>
                </c:pt>
                <c:pt idx="3">
                  <c:v>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колво  участников в 2021 г.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Нолинский</c:v>
                </c:pt>
                <c:pt idx="1">
                  <c:v>Сунский</c:v>
                </c:pt>
                <c:pt idx="2">
                  <c:v>Немский </c:v>
                </c:pt>
                <c:pt idx="3">
                  <c:v>Кильмезский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68</c:v>
                </c:pt>
                <c:pt idx="1">
                  <c:v>128</c:v>
                </c:pt>
                <c:pt idx="2">
                  <c:v>48</c:v>
                </c:pt>
                <c:pt idx="3">
                  <c:v>25</c:v>
                </c:pt>
              </c:numCache>
            </c:numRef>
          </c:val>
        </c:ser>
        <c:dLbls>
          <c:showVal val="1"/>
        </c:dLbls>
        <c:overlap val="-25"/>
        <c:axId val="168061568"/>
        <c:axId val="168075648"/>
      </c:barChart>
      <c:catAx>
        <c:axId val="168061568"/>
        <c:scaling>
          <c:orientation val="minMax"/>
        </c:scaling>
        <c:axPos val="b"/>
        <c:majorTickMark val="none"/>
        <c:tickLblPos val="nextTo"/>
        <c:crossAx val="168075648"/>
        <c:crosses val="autoZero"/>
        <c:auto val="1"/>
        <c:lblAlgn val="ctr"/>
        <c:lblOffset val="100"/>
      </c:catAx>
      <c:valAx>
        <c:axId val="16807564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68061568"/>
        <c:crosses val="autoZero"/>
        <c:crossBetween val="between"/>
      </c:valAx>
    </c:plotArea>
    <c:legend>
      <c:legendPos val="t"/>
      <c:layout/>
    </c:legend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967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967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0C2B14F-1197-4EE9-9199-9DEDF9E15898}" type="datetimeFigureOut">
              <a:rPr lang="ru-RU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4958" cy="496966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098" y="9429671"/>
            <a:ext cx="2944958" cy="496966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B6E280B-7EA9-4717-8EF1-0733018C6F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6359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967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6967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A3A30B0-CC0D-4E3A-A779-6A74505E6D10}" type="datetimeFigureOut">
              <a:rPr lang="ru-RU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6" y="4715629"/>
            <a:ext cx="5438464" cy="4467939"/>
          </a:xfrm>
          <a:prstGeom prst="rect">
            <a:avLst/>
          </a:prstGeom>
        </p:spPr>
        <p:txBody>
          <a:bodyPr vert="horz" lIns="92153" tIns="46077" rIns="92153" bIns="46077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4958" cy="496966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098" y="9429671"/>
            <a:ext cx="2944958" cy="496966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F94D01B-52CE-4F4E-B49F-A1E8D1A3A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8623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94D01B-52CE-4F4E-B49F-A1E8D1A3A58B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78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DA226E-E994-4EAD-9548-44E34D3D90DE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E4E64-0CA1-4074-976D-9FB8DB8E26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03B3CB-2248-4FCD-ABA2-93ACF0709B6F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58C76E-D62C-4498-BF16-5BDEFCA63A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5FBB4D-AF9E-427E-92BB-057050256421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DCCC8D-99A1-48BD-A2FE-3D404BCB72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C1C04-4CB2-496B-A123-F67158C535EA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01857-DA84-474E-A074-8A083C53DE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C41AC6-59F2-4FB1-A094-2A131DD09A99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CAE0D1-9F35-4676-AA7D-37A51ED4C4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7ABC30-B8B2-4936-B1EC-B29370D71F5D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63BFE-B630-4451-B7B4-AF18FDF64C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34C1E5-8435-4FC2-8322-64B5D39E6517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9D973-1F0B-4C35-BBED-91F661DE6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2F5C0D-FD2E-445D-94AE-65BC2A4A8D14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4E8C6-F055-4715-9E61-C2825E392F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2F9EF2-D38C-4234-94BB-BC576D9AC4DC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C071EA-0CCA-4D34-9F9B-B470B367EE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34C1E5-8435-4FC2-8322-64B5D39E6517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9D973-1F0B-4C35-BBED-91F661DE6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34C1E5-8435-4FC2-8322-64B5D39E6517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9D973-1F0B-4C35-BBED-91F661DE6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834C1E5-8435-4FC2-8322-64B5D39E6517}" type="datetime1">
              <a:rPr lang="ru-RU" smtClean="0"/>
              <a:pPr>
                <a:defRPr/>
              </a:pPr>
              <a:t>09.05.2022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69D973-1F0B-4C35-BBED-91F661DE6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62"/>
          <p:cNvSpPr>
            <a:spLocks noChangeArrowheads="1"/>
          </p:cNvSpPr>
          <p:nvPr/>
        </p:nvSpPr>
        <p:spPr bwMode="auto">
          <a:xfrm>
            <a:off x="0" y="4515966"/>
            <a:ext cx="9144000" cy="648172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362" name="Shape 62"/>
          <p:cNvSpPr>
            <a:spLocks noChangeArrowheads="1"/>
          </p:cNvSpPr>
          <p:nvPr/>
        </p:nvSpPr>
        <p:spPr bwMode="auto">
          <a:xfrm>
            <a:off x="7451725" y="4640609"/>
            <a:ext cx="1511300" cy="379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400" dirty="0" smtClean="0">
                <a:solidFill>
                  <a:srgbClr val="000000"/>
                </a:solidFill>
                <a:cs typeface="Arial" charset="0"/>
                <a:sym typeface="Arial" charset="0"/>
              </a:rPr>
              <a:t>2</a:t>
            </a:r>
            <a:endParaRPr lang="ru-RU" sz="1400" dirty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365" name="TextBox 8"/>
          <p:cNvSpPr txBox="1">
            <a:spLocks noChangeArrowheads="1"/>
          </p:cNvSpPr>
          <p:nvPr/>
        </p:nvSpPr>
        <p:spPr bwMode="auto">
          <a:xfrm>
            <a:off x="7451725" y="4639022"/>
            <a:ext cx="15127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969696"/>
                </a:solidFill>
                <a:latin typeface="Impact" pitchFamily="34" charset="0"/>
              </a:rPr>
              <a:t>2022  год</a:t>
            </a:r>
            <a:endParaRPr lang="ru-RU" sz="1600" dirty="0">
              <a:solidFill>
                <a:srgbClr val="969696"/>
              </a:solidFill>
              <a:latin typeface="Impact" pitchFamily="34" charset="0"/>
            </a:endParaRPr>
          </a:p>
        </p:txBody>
      </p:sp>
      <p:sp>
        <p:nvSpPr>
          <p:cNvPr id="15366" name="TextBox 1"/>
          <p:cNvSpPr txBox="1">
            <a:spLocks noChangeArrowheads="1"/>
          </p:cNvSpPr>
          <p:nvPr/>
        </p:nvSpPr>
        <p:spPr bwMode="auto">
          <a:xfrm>
            <a:off x="1588" y="1635646"/>
            <a:ext cx="91424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  <a:cs typeface="MV Boli" pitchFamily="2" charset="0"/>
              </a:rPr>
              <a:t>Организация  досуга  и время провождения                                      детей,   родители которых работают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Impact" pitchFamily="34" charset="0"/>
              <a:cs typeface="MV Boli" pitchFamily="2" charset="0"/>
            </a:endParaRPr>
          </a:p>
        </p:txBody>
      </p:sp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00"/>
            <a:ext cx="46418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369" name="TextBox 5"/>
          <p:cNvSpPr txBox="1">
            <a:spLocks noChangeArrowheads="1"/>
          </p:cNvSpPr>
          <p:nvPr/>
        </p:nvSpPr>
        <p:spPr bwMode="auto">
          <a:xfrm>
            <a:off x="179388" y="4629730"/>
            <a:ext cx="7461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Impact" pitchFamily="34" charset="0"/>
              </a:rPr>
              <a:t>КОГАУСО «МКЦСОН в Нолинском  районе»</a:t>
            </a:r>
            <a:endParaRPr lang="ru-RU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Прямая соединительная линия 58"/>
          <p:cNvCxnSpPr/>
          <p:nvPr/>
        </p:nvCxnSpPr>
        <p:spPr>
          <a:xfrm flipH="1">
            <a:off x="626939" y="4207309"/>
            <a:ext cx="4377109" cy="0"/>
          </a:xfrm>
          <a:prstGeom prst="line">
            <a:avLst/>
          </a:prstGeom>
          <a:ln w="12700">
            <a:solidFill>
              <a:srgbClr val="67CF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25802" y="2835899"/>
            <a:ext cx="1118589" cy="365819"/>
          </a:xfrm>
          <a:prstGeom prst="rect">
            <a:avLst/>
          </a:prstGeom>
          <a:solidFill>
            <a:srgbClr val="B5E8A0"/>
          </a:solidFill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67544" y="195486"/>
            <a:ext cx="0" cy="424847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62"/>
          <p:cNvSpPr>
            <a:spLocks noChangeArrowheads="1"/>
          </p:cNvSpPr>
          <p:nvPr/>
        </p:nvSpPr>
        <p:spPr bwMode="auto">
          <a:xfrm>
            <a:off x="0" y="4659982"/>
            <a:ext cx="9144000" cy="504156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9" name="Shape 62"/>
          <p:cNvSpPr>
            <a:spLocks noChangeArrowheads="1"/>
          </p:cNvSpPr>
          <p:nvPr/>
        </p:nvSpPr>
        <p:spPr bwMode="auto">
          <a:xfrm>
            <a:off x="8676456" y="4659982"/>
            <a:ext cx="288032" cy="379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3" name="Shape 62"/>
          <p:cNvSpPr>
            <a:spLocks noChangeArrowheads="1"/>
          </p:cNvSpPr>
          <p:nvPr/>
        </p:nvSpPr>
        <p:spPr bwMode="auto">
          <a:xfrm>
            <a:off x="714348" y="642924"/>
            <a:ext cx="8280920" cy="432048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 dirty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07504" y="536362"/>
            <a:ext cx="903649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611560" y="1120142"/>
            <a:ext cx="4608512" cy="52369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11560" y="1062840"/>
            <a:ext cx="460851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400"/>
              </a:lnSpc>
            </a:pPr>
            <a:r>
              <a:rPr lang="ru-RU" sz="12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Федеральный закон от 24.06.1999 № 120-ФЗ</a:t>
            </a:r>
            <a:endParaRPr lang="en-US" sz="120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algn="ctr" eaLnBrk="0" hangingPunct="0">
              <a:lnSpc>
                <a:spcPts val="1400"/>
              </a:lnSpc>
            </a:pPr>
            <a:r>
              <a:rPr lang="ru-RU" sz="12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«Об основах системы профилактики безнадзорности </a:t>
            </a:r>
            <a:br>
              <a:rPr lang="ru-RU" sz="12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и правонарушений несовершеннолетних»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80112" y="1117840"/>
            <a:ext cx="3292810" cy="52599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30311" y="1062840"/>
            <a:ext cx="343417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400"/>
              </a:lnSpc>
            </a:pPr>
            <a:r>
              <a:rPr lang="ru-RU" sz="12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Федеральный закон от 28.12.2013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№ 442-ФЗ</a:t>
            </a:r>
            <a:endParaRPr lang="en-US" sz="1200" b="1" dirty="0">
              <a:solidFill>
                <a:srgbClr val="4472C4">
                  <a:lumMod val="75000"/>
                </a:srgbClr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algn="ctr" eaLnBrk="0" hangingPunct="0">
              <a:lnSpc>
                <a:spcPts val="1400"/>
              </a:lnSpc>
            </a:pPr>
            <a:r>
              <a:rPr lang="ru-RU" sz="12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«Об основах социального обслуживания граждан</a:t>
            </a:r>
          </a:p>
          <a:p>
            <a:pPr algn="ctr" eaLnBrk="0" hangingPunct="0">
              <a:lnSpc>
                <a:spcPts val="1400"/>
              </a:lnSpc>
            </a:pPr>
            <a:r>
              <a:rPr lang="ru-RU" sz="12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в Российской Федерации»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43063" y="1707654"/>
            <a:ext cx="2376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и учреждения</a:t>
            </a:r>
            <a:endParaRPr lang="en-US" sz="1100" b="1" dirty="0" smtClean="0">
              <a:solidFill>
                <a:srgbClr val="4472C4">
                  <a:lumMod val="75000"/>
                </a:srgbClr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algn="ctr"/>
            <a:r>
              <a:rPr lang="ru-RU" sz="1100" b="1" dirty="0" smtClean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системы профилактики</a:t>
            </a:r>
            <a:endParaRPr lang="en-US" sz="1100" b="1" dirty="0" smtClean="0">
              <a:solidFill>
                <a:srgbClr val="4472C4">
                  <a:lumMod val="75000"/>
                </a:srgbClr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algn="ctr"/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безнадзорности и правонарушений</a:t>
            </a:r>
            <a:endParaRPr lang="en-US" sz="1100" dirty="0" smtClean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algn="ctr"/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несовершеннолетних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3435" y="1735154"/>
            <a:ext cx="11361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КДН и ЗП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25802" y="2074569"/>
            <a:ext cx="1118589" cy="365819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961209" y="2368177"/>
            <a:ext cx="161890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</a:t>
            </a:r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управления </a:t>
            </a:r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образованием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25802" y="1739398"/>
            <a:ext cx="1118589" cy="302330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2801524"/>
            <a:ext cx="14349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социальной защиты населения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23528" y="2053944"/>
            <a:ext cx="155460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управления здравоохранением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771800" y="2688951"/>
            <a:ext cx="1410737" cy="529710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133077" y="2016311"/>
            <a:ext cx="1152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службы занятости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208389" y="2808399"/>
            <a:ext cx="1155697" cy="365819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627785" y="2688951"/>
            <a:ext cx="16561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Учреждения </a:t>
            </a:r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уголовно-исполнительной системы</a:t>
            </a:r>
            <a:endParaRPr lang="ru-RU" sz="110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189410" y="2443970"/>
            <a:ext cx="1174677" cy="365819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67544" y="2420859"/>
            <a:ext cx="12568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местного самоуправления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25802" y="2477095"/>
            <a:ext cx="1118589" cy="324605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4182537" y="2787774"/>
            <a:ext cx="11815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 </a:t>
            </a:r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опеки и </a:t>
            </a:r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попечительства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699549" y="2700386"/>
            <a:ext cx="1000243" cy="519436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095443" y="1663146"/>
            <a:ext cx="12686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</a:t>
            </a:r>
            <a:r>
              <a:rPr lang="ru-RU" sz="1000" dirty="0" smtClean="0">
                <a:latin typeface="Liberation Sans Narrow" pitchFamily="34" charset="0"/>
                <a:ea typeface="DejaVu Serif" pitchFamily="18" charset="0"/>
                <a:cs typeface="Helvetica" pitchFamily="34" charset="0"/>
              </a:rPr>
              <a:t> </a:t>
            </a:r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по делам молодежи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8389" y="1734142"/>
            <a:ext cx="1155698" cy="295095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547665" y="2788935"/>
            <a:ext cx="12241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Органы</a:t>
            </a:r>
          </a:p>
          <a:p>
            <a:pPr algn="ctr"/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внутренних дел</a:t>
            </a:r>
            <a:endParaRPr lang="ru-RU" sz="110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208388" y="2067694"/>
            <a:ext cx="1155699" cy="324605"/>
          </a:xfrm>
          <a:prstGeom prst="rect">
            <a:avLst/>
          </a:prstGeom>
          <a:noFill/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755576" y="3307902"/>
            <a:ext cx="46331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организуют индивидуальную профилактическую </a:t>
            </a:r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работу;</a:t>
            </a:r>
            <a:endParaRPr lang="ru-RU" sz="110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выявляют несовершеннолетних, находящихся в социально опасном положении, осуществляют их социальную реабилитацию;</a:t>
            </a:r>
          </a:p>
          <a:p>
            <a:pPr>
              <a:spcAft>
                <a:spcPts val="0"/>
              </a:spcAft>
            </a:pPr>
            <a:r>
              <a:rPr lang="ru-RU" sz="11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предоставляют </a:t>
            </a:r>
            <a:r>
              <a:rPr lang="ru-RU" sz="11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социальные услуги несовершеннолетним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5580112" y="1635646"/>
            <a:ext cx="0" cy="16722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83568" y="3616523"/>
            <a:ext cx="72000" cy="72000"/>
          </a:xfrm>
          <a:prstGeom prst="rect">
            <a:avLst/>
          </a:prstGeom>
          <a:solidFill>
            <a:srgbClr val="67CF3D"/>
          </a:solidFill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83568" y="3894895"/>
            <a:ext cx="71999" cy="58507"/>
          </a:xfrm>
          <a:prstGeom prst="rect">
            <a:avLst/>
          </a:prstGeom>
          <a:solidFill>
            <a:srgbClr val="67CF3D"/>
          </a:solidFill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83568" y="3415229"/>
            <a:ext cx="72000" cy="72000"/>
          </a:xfrm>
          <a:prstGeom prst="rect">
            <a:avLst/>
          </a:prstGeom>
          <a:solidFill>
            <a:srgbClr val="67CF3D"/>
          </a:solidFill>
          <a:ln>
            <a:solidFill>
              <a:srgbClr val="67CF3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611560" y="3206072"/>
            <a:ext cx="0" cy="1008112"/>
          </a:xfrm>
          <a:prstGeom prst="line">
            <a:avLst/>
          </a:prstGeom>
          <a:ln w="12700">
            <a:solidFill>
              <a:srgbClr val="67CF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1644391" y="2352191"/>
            <a:ext cx="233743" cy="114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295244" y="2428966"/>
            <a:ext cx="0" cy="271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1640150" y="2248589"/>
            <a:ext cx="23798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835696" y="4443958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stCxn id="32" idx="0"/>
          </p:cNvCxnSpPr>
          <p:nvPr/>
        </p:nvCxnSpPr>
        <p:spPr>
          <a:xfrm flipV="1">
            <a:off x="3477169" y="2454055"/>
            <a:ext cx="0" cy="23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1640665" y="2585022"/>
            <a:ext cx="303043" cy="250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1643555" y="1882427"/>
            <a:ext cx="23798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3951428" y="1876747"/>
            <a:ext cx="23798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3944553" y="2225460"/>
            <a:ext cx="23798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 flipV="1">
            <a:off x="3944553" y="2561736"/>
            <a:ext cx="260533" cy="2544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961209" y="2361505"/>
            <a:ext cx="233743" cy="593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5580112" y="1655678"/>
            <a:ext cx="320384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Социально-бытовые  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Социально-медицинские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Социально-психологические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Социально-педагогические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Социально-трудовые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Социально-правовые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Услуги в целях повышения коммуникативного потенциала</a:t>
            </a:r>
          </a:p>
          <a:p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Срочные социальные услуги (питание, одежда, юридическая помощь, и т.д</a:t>
            </a:r>
            <a: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.)</a:t>
            </a:r>
            <a:endParaRPr lang="ru-RU" sz="105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80" name="TextBox 5"/>
          <p:cNvSpPr txBox="1">
            <a:spLocks noChangeArrowheads="1"/>
          </p:cNvSpPr>
          <p:nvPr/>
        </p:nvSpPr>
        <p:spPr bwMode="auto">
          <a:xfrm>
            <a:off x="611560" y="618242"/>
            <a:ext cx="83529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Оказание социальной помощи семьям  с  детьми </a:t>
            </a:r>
            <a:endParaRPr lang="ru-RU" dirty="0">
              <a:solidFill>
                <a:prstClr val="white"/>
              </a:solidFill>
              <a:latin typeface="Impact" pitchFamily="34" charset="0"/>
              <a:cs typeface="MV Boli" pitchFamily="2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076057" y="3307902"/>
            <a:ext cx="4032448" cy="1215717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Ст. 3 </a:t>
            </a:r>
          </a:p>
          <a:p>
            <a:r>
              <a:rPr lang="ru-RU" sz="1000" b="1" dirty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Социальная услуга - </a:t>
            </a:r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действие или действия в сфере </a:t>
            </a:r>
            <a: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социального </a:t>
            </a:r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</a:t>
            </a:r>
            <a: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/>
            </a:r>
            <a:b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</a:br>
            <a:r>
              <a:rPr lang="ru-RU" sz="105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его </a:t>
            </a:r>
            <a:r>
              <a:rPr lang="ru-RU" sz="105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возможностей самостоятельно обеспечивать свои основные жизненные потребности</a:t>
            </a:r>
          </a:p>
        </p:txBody>
      </p:sp>
    </p:spTree>
    <p:extLst>
      <p:ext uri="{BB962C8B-B14F-4D97-AF65-F5344CB8AC3E}">
        <p14:creationId xmlns="" xmlns:p14="http://schemas.microsoft.com/office/powerpoint/2010/main" val="211368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Досуг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совокупность видов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ориентированных на удовлетворение физических, духовных и социальных потребностей людей в свободное время и связанных преимущественно с отдыхом и развлечениями (играми, чтением, танцами, посещением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социального  обслуживания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массовых зрелищ, любительскими занятиями, занятием физкультурой и спортом).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67544" y="193033"/>
            <a:ext cx="0" cy="424847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62"/>
          <p:cNvSpPr>
            <a:spLocks noChangeArrowheads="1"/>
          </p:cNvSpPr>
          <p:nvPr/>
        </p:nvSpPr>
        <p:spPr bwMode="auto">
          <a:xfrm>
            <a:off x="0" y="4659982"/>
            <a:ext cx="9144000" cy="504156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9" name="Shape 62"/>
          <p:cNvSpPr>
            <a:spLocks noChangeArrowheads="1"/>
          </p:cNvSpPr>
          <p:nvPr/>
        </p:nvSpPr>
        <p:spPr bwMode="auto">
          <a:xfrm>
            <a:off x="8676456" y="4659982"/>
            <a:ext cx="288032" cy="379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3" name="Shape 62"/>
          <p:cNvSpPr>
            <a:spLocks noChangeArrowheads="1"/>
          </p:cNvSpPr>
          <p:nvPr/>
        </p:nvSpPr>
        <p:spPr bwMode="auto">
          <a:xfrm>
            <a:off x="638730" y="627534"/>
            <a:ext cx="7965718" cy="576064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 dirty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618436" y="583026"/>
            <a:ext cx="79208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Организация занятости и досуга, как эффективная мера профилактики безнадзорности и правонарушений </a:t>
            </a:r>
            <a:r>
              <a:rPr lang="ru-RU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несовершеннолетних</a:t>
            </a:r>
            <a:endParaRPr lang="ru-RU" dirty="0">
              <a:solidFill>
                <a:prstClr val="white"/>
              </a:solidFill>
              <a:latin typeface="Impact" pitchFamily="34" charset="0"/>
              <a:cs typeface="MV Boli" pitchFamily="2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07504" y="536362"/>
            <a:ext cx="903649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62"/>
          <p:cNvSpPr>
            <a:spLocks noChangeArrowheads="1"/>
          </p:cNvSpPr>
          <p:nvPr/>
        </p:nvSpPr>
        <p:spPr bwMode="auto">
          <a:xfrm>
            <a:off x="566357" y="2811655"/>
            <a:ext cx="5085763" cy="345449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dirty="0">
                <a:solidFill>
                  <a:prstClr val="white"/>
                </a:solidFill>
                <a:latin typeface="Impact" pitchFamily="34" charset="0"/>
                <a:cs typeface="MV Boli" pitchFamily="2" charset="0"/>
                <a:sym typeface="Arial" charset="0"/>
              </a:rPr>
              <a:t>Клубные и кружковые формирования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38730" y="1373291"/>
            <a:ext cx="7965718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Liberation Sans Narrow" pitchFamily="34" charset="0"/>
                <a:ea typeface="DejaVu Serif" pitchFamily="18" charset="0"/>
                <a:cs typeface="DejaVu Serif" pitchFamily="18" charset="0"/>
              </a:rPr>
              <a:t>  ! </a:t>
            </a:r>
            <a:r>
              <a:rPr lang="ru-RU" sz="1300" b="1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Согласно подпункту 3 пункта 2 статьи 12 Закона </a:t>
            </a:r>
            <a:r>
              <a:rPr lang="ru-RU" sz="13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учреждения социального обслуживания населения принимают участие в пределах своей компетенции в индивидуальной профилактической работе с безнадзорными несовершеннолетними, в том числе путем </a:t>
            </a:r>
            <a:r>
              <a:rPr lang="ru-RU" sz="13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организации досуга, развития творческих способностей несовершеннолетних </a:t>
            </a:r>
            <a:r>
              <a:rPr lang="ru-RU" sz="1300" b="1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в </a:t>
            </a:r>
            <a:r>
              <a:rPr lang="ru-RU" sz="1300" b="1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кружках, клубах по интересам, созданным в учреждениях социального обслуживания, </a:t>
            </a:r>
            <a:r>
              <a:rPr lang="ru-RU" sz="13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а также </a:t>
            </a:r>
            <a:r>
              <a:rPr lang="ru-RU" sz="1300" b="1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оказывают содействие в организации оздоровления и отдыха несовершеннолетних</a:t>
            </a:r>
            <a:r>
              <a:rPr lang="ru-RU" sz="13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, нуждающихся в помощи государства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73340" y="3184832"/>
            <a:ext cx="507878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300" b="1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Клуб  детский и подростковый </a:t>
            </a:r>
            <a:r>
              <a:rPr lang="ru-RU" sz="13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– общественная организация, добровольно объединяющая группы детей в целях общения, связанного с различными интересами, а также для отдыха и </a:t>
            </a:r>
            <a:r>
              <a:rPr lang="ru-RU" sz="13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развлечения</a:t>
            </a:r>
            <a:endParaRPr lang="ru-RU" sz="130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300" b="1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Кружок</a:t>
            </a:r>
            <a:r>
              <a:rPr lang="ru-RU" sz="1300" dirty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– самодеятельное объединение детей и подростков по интересам, осуществляющее тематическую деятельность, как правило, познавательного или творческого </a:t>
            </a:r>
            <a:r>
              <a:rPr lang="ru-RU" sz="13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характера</a:t>
            </a:r>
            <a:endParaRPr lang="ru-RU" sz="1300" dirty="0"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Liberation Sans Narrow" pitchFamily="34" charset="0"/>
                <a:ea typeface="DejaVu Serif" pitchFamily="18" charset="0"/>
                <a:cs typeface="DejaVu Serif" pitchFamily="18" charset="0"/>
              </a:rPr>
              <a:t> </a:t>
            </a:r>
            <a:endParaRPr lang="ru-RU" sz="1400" dirty="0">
              <a:solidFill>
                <a:srgbClr val="2E75B6"/>
              </a:solidFill>
              <a:latin typeface="Liberation Sans Narrow" pitchFamily="34" charset="0"/>
              <a:ea typeface="DejaVu Serif" pitchFamily="18" charset="0"/>
              <a:cs typeface="DejaVu Serif" pitchFamily="18" charset="0"/>
            </a:endParaRPr>
          </a:p>
        </p:txBody>
      </p:sp>
      <p:pic>
        <p:nvPicPr>
          <p:cNvPr id="9217" name="Picture 1" descr="D:\СМИ\2022\8 марта\5WnJ2E_hAQ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928940"/>
            <a:ext cx="2780975" cy="1566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9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клубы  по  интересам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329642" cy="3394472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5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Клуб  «Доброволец»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Целевая группа: дети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«группы риска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just">
              <a:buNone/>
            </a:pP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волонтерского отряда является вовлечение подростков в социальную практику путем приобщения их к социально-значимым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делам.</a:t>
            </a:r>
          </a:p>
          <a:p>
            <a:pPr algn="just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1).Пропаганда волонтерского движения.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2).Привлечение внимания общественности к проблемам людей пожилого возраста и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детям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оказавшимся в социально-опасном положении и посильная помощь.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3).Вовлечение молодежи в волонтерский отряд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4).Посильная помощь семьям, оказавшимся в социально-опасном положении, в ТЖС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5).Показать ценность общественно-полезных  дел.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079887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Клуб «Мир </a:t>
            </a:r>
            <a:r>
              <a:rPr lang="ru-RU" sz="31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фантазий»</a:t>
            </a:r>
            <a:r>
              <a:rPr lang="ru-RU" dirty="0" smtClean="0">
                <a:solidFill>
                  <a:srgbClr val="000099"/>
                </a:solidFill>
              </a:rPr>
              <a:t/>
            </a:r>
            <a:br>
              <a:rPr lang="ru-RU" dirty="0" smtClean="0">
                <a:solidFill>
                  <a:srgbClr val="000099"/>
                </a:solidFill>
              </a:rPr>
            </a:b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Целевая  группа: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дети от 7 лет и старше, находящиеся  в  трудной жизненной ситуации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данной программы: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формирование художественно-творческих способностей через обеспечение эмоционально –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образного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восприятия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действительности, развитие эстетических чувств и представлений, образного мышления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воображения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познакомить с основным приемом складывания базовой детали- модульного треугольника;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расширять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словарный запас и кругозор посредством тематических бесед;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учить читать схемы;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аналитические способности, память, внимание, волю, глазомер, пространственное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воображение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мелкую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моторику рук, соразмерность движения рук,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сенсомоторику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образное и логическое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мышление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художественный вкус.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трудолюбие, терпение, аккуратность, усидчивость, целенаправленность, критичность, эстетический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вкус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чувство удовлетворения от совместной работы, чувство взаимопомощи и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коллективизма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самостоятельность в работе, волевые качества.</a:t>
            </a:r>
          </a:p>
          <a:p>
            <a:pPr>
              <a:spcBef>
                <a:spcPts val="0"/>
              </a:spcBef>
            </a:pPr>
            <a:endParaRPr lang="ru-RU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Клуб  «Алые  паруса»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Целевая  группа: детей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из неблагополучных, малообеспеченных семей, для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трудных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подростков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Предоставление детям разнообразных услуг развлекательного, социального,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культурно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просветительского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характера.</a:t>
            </a:r>
          </a:p>
          <a:p>
            <a:pPr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1.организация развлечения  и досуга детей;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2.всестороннее полноценное развитие детей: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социальное,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познавательное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эстетическое, физическое, формирование на этой основе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личностных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качеств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3.помощь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родителям в становлении социализации ребенка в современном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мире.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Клуб «Надежда»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8"/>
            <a:ext cx="8229600" cy="33944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Целевая  группа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: семьи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воспитывающие детей с ограниченными возможностями здоровья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Цель деятельности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– социальная реабилитация и адаптация детей-инвалидов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по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месту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жительства и создание условий для реализации законных прав и интересов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детей-инвалидов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нуждающихся в государственной защите, по месту их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проживания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мини-клуба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Объединение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семей, имеющих детей-инвалидов;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Расширение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информационного поля для родителей в области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реабилитации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поддержки семей, имеющих детей-инвалидов;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Стимулирование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творческой инициативы, активности, позитивного настроя к жизни у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реабилитация детей-инвалидов в домашних условиях.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2844"/>
            <a:ext cx="1970822" cy="43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67544" y="195486"/>
            <a:ext cx="0" cy="424847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62"/>
          <p:cNvSpPr>
            <a:spLocks noChangeArrowheads="1"/>
          </p:cNvSpPr>
          <p:nvPr/>
        </p:nvSpPr>
        <p:spPr bwMode="auto">
          <a:xfrm>
            <a:off x="0" y="4659982"/>
            <a:ext cx="9144000" cy="504156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9" name="Shape 62"/>
          <p:cNvSpPr>
            <a:spLocks noChangeArrowheads="1"/>
          </p:cNvSpPr>
          <p:nvPr/>
        </p:nvSpPr>
        <p:spPr bwMode="auto">
          <a:xfrm>
            <a:off x="8676456" y="4659982"/>
            <a:ext cx="288032" cy="379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600101" y="627534"/>
            <a:ext cx="71209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Уровни профилактики </a:t>
            </a:r>
            <a:r>
              <a:rPr lang="ru-RU" sz="1400" dirty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жестокого обращения и насилия </a:t>
            </a:r>
            <a:r>
              <a:rPr lang="ru-RU" sz="1400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в </a:t>
            </a:r>
            <a:r>
              <a:rPr lang="ru-RU" sz="1400" dirty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отношении детей и </a:t>
            </a:r>
            <a:r>
              <a:rPr lang="ru-RU" sz="1400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женщин</a:t>
            </a:r>
            <a:endParaRPr lang="ru-RU" sz="900" dirty="0">
              <a:solidFill>
                <a:prstClr val="white"/>
              </a:solidFill>
              <a:latin typeface="Impact" pitchFamily="34" charset="0"/>
              <a:cs typeface="MV Boli" pitchFamily="2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07504" y="536362"/>
            <a:ext cx="9036496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head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5"/>
          <p:cNvSpPr txBox="1">
            <a:spLocks noChangeArrowheads="1"/>
          </p:cNvSpPr>
          <p:nvPr/>
        </p:nvSpPr>
        <p:spPr bwMode="auto">
          <a:xfrm>
            <a:off x="611560" y="618242"/>
            <a:ext cx="83529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Оказание социальной помощи семьям, признанными в СОП  </a:t>
            </a:r>
            <a:endParaRPr lang="ru-RU" dirty="0">
              <a:solidFill>
                <a:prstClr val="white"/>
              </a:solidFill>
              <a:latin typeface="Impact" pitchFamily="34" charset="0"/>
              <a:cs typeface="MV Boli" pitchFamily="2" charset="0"/>
            </a:endParaRPr>
          </a:p>
        </p:txBody>
      </p:sp>
      <p:sp>
        <p:nvSpPr>
          <p:cNvPr id="156" name="Shape 62"/>
          <p:cNvSpPr>
            <a:spLocks noChangeArrowheads="1"/>
          </p:cNvSpPr>
          <p:nvPr/>
        </p:nvSpPr>
        <p:spPr bwMode="auto">
          <a:xfrm>
            <a:off x="611560" y="627534"/>
            <a:ext cx="8280920" cy="432048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 dirty="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57" name="TextBox 5"/>
          <p:cNvSpPr txBox="1">
            <a:spLocks noChangeArrowheads="1"/>
          </p:cNvSpPr>
          <p:nvPr/>
        </p:nvSpPr>
        <p:spPr bwMode="auto">
          <a:xfrm>
            <a:off x="683568" y="628375"/>
            <a:ext cx="75935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  <a:latin typeface="Impact" pitchFamily="34" charset="0"/>
                <a:cs typeface="MV Boli" pitchFamily="2" charset="0"/>
              </a:rPr>
              <a:t>Оказание социальной помощи семьям</a:t>
            </a:r>
            <a:endParaRPr lang="ru-RU" dirty="0">
              <a:solidFill>
                <a:prstClr val="white"/>
              </a:solidFill>
              <a:latin typeface="Impact" pitchFamily="34" charset="0"/>
              <a:cs typeface="MV Boli" pitchFamily="2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071538" y="1214428"/>
          <a:ext cx="6706286" cy="3411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1081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21457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 62"/>
          <p:cNvSpPr>
            <a:spLocks noGrp="1" noChangeArrowheads="1"/>
          </p:cNvSpPr>
          <p:nvPr>
            <p:ph type="title"/>
          </p:nvPr>
        </p:nvSpPr>
        <p:spPr bwMode="auto">
          <a:xfrm>
            <a:off x="3286116" y="142858"/>
            <a:ext cx="5300671" cy="571504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>
            <a:normAutofit fontScale="90000"/>
          </a:bodyPr>
          <a:lstStyle/>
          <a:p>
            <a:r>
              <a:rPr lang="ru-RU" sz="1800" b="1" dirty="0" smtClean="0"/>
              <a:t>Количество несовершеннолетних, получивших услуги</a:t>
            </a:r>
            <a:endParaRPr lang="ru-RU" sz="18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642910" y="928676"/>
          <a:ext cx="7643866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21457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 62"/>
          <p:cNvSpPr>
            <a:spLocks noGrp="1" noChangeArrowheads="1"/>
          </p:cNvSpPr>
          <p:nvPr>
            <p:ph type="title"/>
          </p:nvPr>
        </p:nvSpPr>
        <p:spPr bwMode="auto">
          <a:xfrm>
            <a:off x="3571868" y="205979"/>
            <a:ext cx="5114932" cy="579821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>
            <a:normAutofit/>
          </a:bodyPr>
          <a:lstStyle/>
          <a:p>
            <a:r>
              <a:rPr lang="ru-RU" sz="1800" dirty="0" smtClean="0"/>
              <a:t>Организация  досуга  детей</a:t>
            </a:r>
            <a:endParaRPr lang="ru-RU" sz="18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500034" y="1285866"/>
          <a:ext cx="8001056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8992" y="0"/>
            <a:ext cx="5715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sz="3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51470"/>
            <a:ext cx="29146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 62"/>
          <p:cNvSpPr>
            <a:spLocks noChangeArrowheads="1"/>
          </p:cNvSpPr>
          <p:nvPr/>
        </p:nvSpPr>
        <p:spPr bwMode="auto">
          <a:xfrm>
            <a:off x="0" y="4498975"/>
            <a:ext cx="9144000" cy="665163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0" name="Shape 62"/>
          <p:cNvSpPr>
            <a:spLocks noChangeArrowheads="1"/>
          </p:cNvSpPr>
          <p:nvPr/>
        </p:nvSpPr>
        <p:spPr bwMode="auto">
          <a:xfrm>
            <a:off x="8676456" y="4659982"/>
            <a:ext cx="288032" cy="379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000114"/>
            <a:ext cx="57150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Наши поделки</a:t>
            </a:r>
            <a:endParaRPr lang="ru-RU" sz="16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214560"/>
            <a:ext cx="2512747" cy="186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https://sun9-66.userapi.com/s/v1/if2/FsxahloGDA3z588f4rNhvwcKulp3WhApMp0yB60Id0IynfLsNJjdscc4wHqVA4OC9dcpnWfz2tftT2z7gY3VxSeQ.jpg?size=1280x1163&amp;quality=95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000114"/>
            <a:ext cx="3388912" cy="3079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1510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800"/>
            <a:ext cx="4257676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Поделки для ветеранов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6"/>
            <a:ext cx="29146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Содержимое 6" descr="LWeKg8qUcb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928808"/>
            <a:ext cx="4000496" cy="2450304"/>
          </a:xfrm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85734"/>
            <a:ext cx="3809108" cy="2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Участвуем в  акциях</a:t>
            </a:r>
            <a:endParaRPr lang="ru-RU" dirty="0"/>
          </a:p>
        </p:txBody>
      </p:sp>
      <p:pic>
        <p:nvPicPr>
          <p:cNvPr id="5" name="Содержимое 4" descr="Кильмез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000114"/>
            <a:ext cx="4525433" cy="3394075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296"/>
            <a:ext cx="29146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https://sun9-79.userapi.com/s/v1/if2/qFVDrxUJRIprgz2dOyPxyVZR_YLomXMobvEzq_lVqDoADbiHQmQz6beeLqUxGfbhq_9CUwicge2hfSXRK8eei9zM.jpg?size=1280x576&amp;quality=96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000114"/>
            <a:ext cx="4071966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Участвуем в  акциях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6"/>
            <a:ext cx="29146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71552"/>
            <a:ext cx="286348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 descr="https://sun9-53.userapi.com/s/v1/if2/l-Kg8C6JwAZ5NjAnfi2pdSeNb3Ihf4v6Xn9-N7clYN2dQVq5Zzwq3gi0UATssk2kWQzQBL7fKNqXyo6GdrWjLm96.jpg?size=1280x960&amp;quality=96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928676"/>
            <a:ext cx="3090290" cy="2317718"/>
          </a:xfrm>
          <a:prstGeom prst="rect">
            <a:avLst/>
          </a:prstGeom>
          <a:noFill/>
        </p:spPr>
      </p:pic>
      <p:pic>
        <p:nvPicPr>
          <p:cNvPr id="31752" name="Picture 8" descr="https://sun9-25.userapi.com/s/v1/if2/IZoT_ytA9Mg4wMIDBRSK9ht8dNtlG4y8RVOwDdGSwI9YZCqhOP-6bA6MM39SSv90rrCjcbxNckUbNAv1FTC5bLeC.jpg?size=1280x960&amp;quality=95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071816"/>
            <a:ext cx="2571768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51470"/>
            <a:ext cx="2498710" cy="94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 62"/>
          <p:cNvSpPr>
            <a:spLocks noChangeArrowheads="1"/>
          </p:cNvSpPr>
          <p:nvPr/>
        </p:nvSpPr>
        <p:spPr bwMode="auto">
          <a:xfrm>
            <a:off x="0" y="4498975"/>
            <a:ext cx="9144000" cy="665163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0" name="Shape 62"/>
          <p:cNvSpPr>
            <a:spLocks noChangeArrowheads="1"/>
          </p:cNvSpPr>
          <p:nvPr/>
        </p:nvSpPr>
        <p:spPr bwMode="auto">
          <a:xfrm>
            <a:off x="8676456" y="4659982"/>
            <a:ext cx="288032" cy="379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pic>
        <p:nvPicPr>
          <p:cNvPr id="7" name="Picture 4" descr="https://sun9-41.userapi.com/s/v1/if2/ivs0u-uRHzsuCRjX-dYv150C3Kj7H_Wd1-fOjPrTDyeNGnkM98gBv9SKlOfoLvMEMUhpKaxGai9JW9LeqPXV87RJ.jpg?size=1280x960&amp;quality=95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142990"/>
            <a:ext cx="4132237" cy="3099178"/>
          </a:xfrm>
          <a:prstGeom prst="rect">
            <a:avLst/>
          </a:prstGeom>
          <a:noFill/>
        </p:spPr>
      </p:pic>
      <p:pic>
        <p:nvPicPr>
          <p:cNvPr id="4098" name="Picture 2" descr="https://sun9-9.userapi.com/s/v1/if2/vMZC9MSoEXH_PTv1wI7JlGEQal9SVYCsxUluFhUH_Jzi_1-oonFTEFiGLA8vRvsG1OovBxnzMymltGc5pEGzBV2V.jpg?size=1280x960&amp;quality=95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42858"/>
            <a:ext cx="4149215" cy="311191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214942" y="3500444"/>
            <a:ext cx="3357586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Любим заниматься спортом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1510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8638" y="1708150"/>
            <a:ext cx="8402637" cy="1106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5"/>
                </a:solidFill>
                <a:latin typeface="Impact" pitchFamily="34" charset="0"/>
              </a:rPr>
              <a:t>Спасибо за внимание!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51470"/>
            <a:ext cx="291465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 62"/>
          <p:cNvSpPr>
            <a:spLocks noChangeArrowheads="1"/>
          </p:cNvSpPr>
          <p:nvPr/>
        </p:nvSpPr>
        <p:spPr bwMode="auto">
          <a:xfrm>
            <a:off x="0" y="4498975"/>
            <a:ext cx="9144000" cy="665163"/>
          </a:xfrm>
          <a:prstGeom prst="rect">
            <a:avLst/>
          </a:prstGeom>
          <a:gradFill rotWithShape="0">
            <a:gsLst>
              <a:gs pos="0">
                <a:srgbClr val="6AA84F"/>
              </a:gs>
              <a:gs pos="100000">
                <a:srgbClr val="3C78D8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  <p:sp>
        <p:nvSpPr>
          <p:cNvPr id="10" name="Shape 62"/>
          <p:cNvSpPr>
            <a:spLocks noChangeArrowheads="1"/>
          </p:cNvSpPr>
          <p:nvPr/>
        </p:nvSpPr>
        <p:spPr bwMode="auto">
          <a:xfrm>
            <a:off x="8676456" y="4659982"/>
            <a:ext cx="288032" cy="3794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400">
              <a:solidFill>
                <a:srgbClr val="000000"/>
              </a:solidFill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510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20651</TotalTime>
  <Words>720</Words>
  <Application>Microsoft Office PowerPoint</Application>
  <PresentationFormat>Экран (16:9)</PresentationFormat>
  <Paragraphs>118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Impact</vt:lpstr>
      <vt:lpstr>MV Boli</vt:lpstr>
      <vt:lpstr>Calibri</vt:lpstr>
      <vt:lpstr>Times New Roman</vt:lpstr>
      <vt:lpstr>DejaVu Serif</vt:lpstr>
      <vt:lpstr>Liberation Sans Narrow</vt:lpstr>
      <vt:lpstr>Helvetica</vt:lpstr>
      <vt:lpstr>Тема Office</vt:lpstr>
      <vt:lpstr>Слайд 1</vt:lpstr>
      <vt:lpstr>Слайд 2</vt:lpstr>
      <vt:lpstr>Слайд 3</vt:lpstr>
      <vt:lpstr>Слайд 4</vt:lpstr>
      <vt:lpstr>клубы  по  интересам</vt:lpstr>
      <vt:lpstr>Клуб «Мир фантазий» </vt:lpstr>
      <vt:lpstr>Клуб  «Алые  паруса»</vt:lpstr>
      <vt:lpstr>Клуб «Надежда»</vt:lpstr>
      <vt:lpstr>Слайд 9</vt:lpstr>
      <vt:lpstr>Количество несовершеннолетних, получивших услуги</vt:lpstr>
      <vt:lpstr>Организация  досуга  детей</vt:lpstr>
      <vt:lpstr>Слайд 12</vt:lpstr>
      <vt:lpstr>Поделки для ветеранов</vt:lpstr>
      <vt:lpstr>Участвуем в  акциях</vt:lpstr>
      <vt:lpstr>Участвуем в  акциях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Ю. Кислухина</dc:creator>
  <cp:lastModifiedBy>ноутбук</cp:lastModifiedBy>
  <cp:revision>2026</cp:revision>
  <cp:lastPrinted>2021-10-06T14:28:20Z</cp:lastPrinted>
  <dcterms:created xsi:type="dcterms:W3CDTF">2018-01-17T08:51:59Z</dcterms:created>
  <dcterms:modified xsi:type="dcterms:W3CDTF">2022-05-09T15:12:04Z</dcterms:modified>
</cp:coreProperties>
</file>